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88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4291AAC-A16F-4596-9691-8FC7D6528453}" type="datetimeFigureOut">
              <a:rPr lang="en-US" smtClean="0"/>
              <a:t>6/27/2012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BE961B8-414A-4EF6-A022-A5D66018130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291AAC-A16F-4596-9691-8FC7D6528453}" type="datetimeFigureOut">
              <a:rPr lang="en-US" smtClean="0"/>
              <a:t>6/27/2012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E961B8-414A-4EF6-A022-A5D66018130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291AAC-A16F-4596-9691-8FC7D6528453}" type="datetimeFigureOut">
              <a:rPr lang="en-US" smtClean="0"/>
              <a:t>6/27/2012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E961B8-414A-4EF6-A022-A5D66018130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291AAC-A16F-4596-9691-8FC7D6528453}" type="datetimeFigureOut">
              <a:rPr lang="en-US" smtClean="0"/>
              <a:t>6/27/2012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E961B8-414A-4EF6-A022-A5D66018130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4291AAC-A16F-4596-9691-8FC7D6528453}" type="datetimeFigureOut">
              <a:rPr lang="en-US" smtClean="0"/>
              <a:t>6/27/2012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E961B8-414A-4EF6-A022-A5D66018130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291AAC-A16F-4596-9691-8FC7D6528453}" type="datetimeFigureOut">
              <a:rPr lang="en-US" smtClean="0"/>
              <a:t>6/27/2012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E961B8-414A-4EF6-A022-A5D66018130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4291AAC-A16F-4596-9691-8FC7D6528453}" type="datetimeFigureOut">
              <a:rPr lang="en-US" smtClean="0"/>
              <a:t>6/27/2012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E961B8-414A-4EF6-A022-A5D66018130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4291AAC-A16F-4596-9691-8FC7D6528453}" type="datetimeFigureOut">
              <a:rPr lang="en-US" smtClean="0"/>
              <a:t>6/27/2012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E961B8-414A-4EF6-A022-A5D66018130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291AAC-A16F-4596-9691-8FC7D6528453}" type="datetimeFigureOut">
              <a:rPr lang="en-US" smtClean="0"/>
              <a:t>6/27/2012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E961B8-414A-4EF6-A022-A5D66018130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291AAC-A16F-4596-9691-8FC7D6528453}" type="datetimeFigureOut">
              <a:rPr lang="en-US" smtClean="0"/>
              <a:t>6/27/2012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E961B8-414A-4EF6-A022-A5D66018130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4291AAC-A16F-4596-9691-8FC7D6528453}" type="datetimeFigureOut">
              <a:rPr lang="en-US" smtClean="0"/>
              <a:t>6/27/2012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6BE961B8-414A-4EF6-A022-A5D66018130F}"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4291AAC-A16F-4596-9691-8FC7D6528453}" type="datetimeFigureOut">
              <a:rPr lang="en-US" smtClean="0"/>
              <a:t>6/27/2012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BE961B8-414A-4EF6-A022-A5D66018130F}"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57400" y="1905000"/>
            <a:ext cx="5446978" cy="2308324"/>
          </a:xfrm>
          <a:prstGeom prst="rect">
            <a:avLst/>
          </a:prstGeom>
        </p:spPr>
        <p:txBody>
          <a:bodyPr wrap="square">
            <a:spAutoFit/>
          </a:bodyPr>
          <a:lstStyle/>
          <a:p>
            <a:pPr algn="ctr"/>
            <a:r>
              <a:rPr lang="en-US" sz="4800" dirty="0">
                <a:solidFill>
                  <a:schemeClr val="accent2">
                    <a:lumMod val="60000"/>
                    <a:lumOff val="40000"/>
                  </a:schemeClr>
                </a:solidFill>
                <a:latin typeface="Engravers MT" pitchFamily="18" charset="0"/>
              </a:rPr>
              <a:t>A report </a:t>
            </a:r>
            <a:r>
              <a:rPr lang="en-US" sz="4800" dirty="0" smtClean="0">
                <a:solidFill>
                  <a:schemeClr val="accent2">
                    <a:lumMod val="60000"/>
                    <a:lumOff val="40000"/>
                  </a:schemeClr>
                </a:solidFill>
                <a:latin typeface="Engravers MT" pitchFamily="18" charset="0"/>
              </a:rPr>
              <a:t>from </a:t>
            </a:r>
            <a:r>
              <a:rPr lang="en-US" sz="4800" dirty="0">
                <a:solidFill>
                  <a:schemeClr val="accent2">
                    <a:lumMod val="60000"/>
                    <a:lumOff val="40000"/>
                  </a:schemeClr>
                </a:solidFill>
                <a:latin typeface="Engravers MT" pitchFamily="18" charset="0"/>
              </a:rPr>
              <a:t>group 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85800" y="457200"/>
            <a:ext cx="7086600" cy="6186309"/>
          </a:xfrm>
          <a:prstGeom prst="rect">
            <a:avLst/>
          </a:prstGeom>
        </p:spPr>
        <p:txBody>
          <a:bodyPr wrap="square">
            <a:spAutoFit/>
          </a:bodyPr>
          <a:lstStyle/>
          <a:p>
            <a:pPr algn="just"/>
            <a:r>
              <a:rPr lang="en-US" dirty="0">
                <a:solidFill>
                  <a:schemeClr val="accent6">
                    <a:lumMod val="40000"/>
                    <a:lumOff val="60000"/>
                  </a:schemeClr>
                </a:solidFill>
              </a:rPr>
              <a:t>Scenario </a:t>
            </a:r>
            <a:r>
              <a:rPr lang="en-US" dirty="0" smtClean="0">
                <a:solidFill>
                  <a:schemeClr val="accent6">
                    <a:lumMod val="40000"/>
                    <a:lumOff val="60000"/>
                  </a:schemeClr>
                </a:solidFill>
              </a:rPr>
              <a:t>4</a:t>
            </a:r>
          </a:p>
          <a:p>
            <a:pPr algn="just"/>
            <a:endParaRPr lang="en-US" dirty="0">
              <a:solidFill>
                <a:schemeClr val="accent6">
                  <a:lumMod val="40000"/>
                  <a:lumOff val="60000"/>
                </a:schemeClr>
              </a:solidFill>
            </a:endParaRPr>
          </a:p>
          <a:p>
            <a:pPr algn="just"/>
            <a:r>
              <a:rPr lang="en-US" dirty="0" smtClean="0">
                <a:solidFill>
                  <a:schemeClr val="accent6">
                    <a:lumMod val="40000"/>
                    <a:lumOff val="60000"/>
                  </a:schemeClr>
                </a:solidFill>
              </a:rPr>
              <a:t>	Ram</a:t>
            </a:r>
            <a:r>
              <a:rPr lang="en-US" dirty="0">
                <a:solidFill>
                  <a:schemeClr val="accent6">
                    <a:lumMod val="40000"/>
                    <a:lumOff val="60000"/>
                  </a:schemeClr>
                </a:solidFill>
              </a:rPr>
              <a:t>, Sham, and Anthony came to know each other at Delhi University campus while they were students. Now, all the three are on the verge of realizing an entrepreneurial dream of opening their own restaurant- The Three Chefs- in the growing </a:t>
            </a:r>
            <a:r>
              <a:rPr lang="en-US" dirty="0" err="1">
                <a:solidFill>
                  <a:schemeClr val="accent6">
                    <a:lumMod val="40000"/>
                    <a:lumOff val="60000"/>
                  </a:schemeClr>
                </a:solidFill>
              </a:rPr>
              <a:t>Gurgaon</a:t>
            </a:r>
            <a:r>
              <a:rPr lang="en-US" dirty="0" smtClean="0">
                <a:solidFill>
                  <a:schemeClr val="accent6">
                    <a:lumMod val="40000"/>
                    <a:lumOff val="60000"/>
                  </a:schemeClr>
                </a:solidFill>
              </a:rPr>
              <a:t>.</a:t>
            </a:r>
          </a:p>
          <a:p>
            <a:pPr algn="just"/>
            <a:endParaRPr lang="en-US" dirty="0">
              <a:solidFill>
                <a:schemeClr val="accent6">
                  <a:lumMod val="40000"/>
                  <a:lumOff val="60000"/>
                </a:schemeClr>
              </a:solidFill>
            </a:endParaRPr>
          </a:p>
          <a:p>
            <a:pPr algn="just"/>
            <a:r>
              <a:rPr lang="en-US" dirty="0">
                <a:solidFill>
                  <a:schemeClr val="accent6">
                    <a:lumMod val="40000"/>
                    <a:lumOff val="60000"/>
                  </a:schemeClr>
                </a:solidFill>
              </a:rPr>
              <a:t>Before coming to this point all the three were working hard by independently spending more than 10 years just to learn the nitty-gritty of the restaurant business, pooling their savings, and borrowing from friends and family to raise the start-up capital thy needed. Ram even took out a second mortgage on his home to satisfy the local bank’s demand for security on a line of credit. Ram serves as manager and “front of the house” shift supervisor during the day. Sham is the lunchtime chef and evening manager</a:t>
            </a:r>
            <a:r>
              <a:rPr lang="en-US" dirty="0" smtClean="0">
                <a:solidFill>
                  <a:schemeClr val="accent6">
                    <a:lumMod val="40000"/>
                    <a:lumOff val="60000"/>
                  </a:schemeClr>
                </a:solidFill>
              </a:rPr>
              <a:t>.</a:t>
            </a:r>
          </a:p>
          <a:p>
            <a:pPr algn="just"/>
            <a:endParaRPr lang="en-US" dirty="0" smtClean="0">
              <a:solidFill>
                <a:schemeClr val="accent6">
                  <a:lumMod val="40000"/>
                  <a:lumOff val="60000"/>
                </a:schemeClr>
              </a:solidFill>
            </a:endParaRPr>
          </a:p>
          <a:p>
            <a:pPr algn="just"/>
            <a:r>
              <a:rPr lang="en-US" dirty="0" smtClean="0">
                <a:solidFill>
                  <a:schemeClr val="accent6">
                    <a:lumMod val="40000"/>
                    <a:lumOff val="60000"/>
                  </a:schemeClr>
                </a:solidFill>
              </a:rPr>
              <a:t>	Anthony </a:t>
            </a:r>
            <a:r>
              <a:rPr lang="en-US" dirty="0">
                <a:solidFill>
                  <a:schemeClr val="accent6">
                    <a:lumMod val="40000"/>
                    <a:lumOff val="60000"/>
                  </a:schemeClr>
                </a:solidFill>
              </a:rPr>
              <a:t>trains the staff, does the bookkeeping and prepares the evening meals. Renovation has been completed on the restaurant, and most of the new kitchen equipment has been installed. Waiters and waitresses have completed their training and have worked two practice shifts to iron out problems.</a:t>
            </a:r>
          </a:p>
          <a:p>
            <a:pPr algn="just"/>
            <a:endParaRPr lang="en-US" dirty="0">
              <a:solidFill>
                <a:schemeClr val="accent6">
                  <a:lumMod val="40000"/>
                  <a:lumOff val="6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533400"/>
            <a:ext cx="8763000" cy="5632311"/>
          </a:xfrm>
          <a:prstGeom prst="rect">
            <a:avLst/>
          </a:prstGeom>
        </p:spPr>
        <p:txBody>
          <a:bodyPr wrap="square">
            <a:spAutoFit/>
          </a:bodyPr>
          <a:lstStyle/>
          <a:p>
            <a:pPr algn="just"/>
            <a:r>
              <a:rPr lang="en-US" dirty="0">
                <a:solidFill>
                  <a:schemeClr val="accent6">
                    <a:lumMod val="40000"/>
                    <a:lumOff val="60000"/>
                  </a:schemeClr>
                </a:solidFill>
              </a:rPr>
              <a:t>Sham and Anthony analyzed the “back-of-the-house” workflow during the practice shifts and developed a plan for improving the kitchen’s output</a:t>
            </a:r>
            <a:r>
              <a:rPr lang="en-US" dirty="0" smtClean="0">
                <a:solidFill>
                  <a:schemeClr val="accent6">
                    <a:lumMod val="40000"/>
                    <a:lumOff val="60000"/>
                  </a:schemeClr>
                </a:solidFill>
              </a:rPr>
              <a:t>.</a:t>
            </a:r>
          </a:p>
          <a:p>
            <a:pPr algn="just"/>
            <a:endParaRPr lang="en-US" dirty="0">
              <a:solidFill>
                <a:schemeClr val="accent6">
                  <a:lumMod val="40000"/>
                  <a:lumOff val="60000"/>
                </a:schemeClr>
              </a:solidFill>
            </a:endParaRPr>
          </a:p>
          <a:p>
            <a:pPr algn="just"/>
            <a:r>
              <a:rPr lang="en-US" dirty="0">
                <a:solidFill>
                  <a:schemeClr val="accent6">
                    <a:lumMod val="40000"/>
                    <a:lumOff val="60000"/>
                  </a:schemeClr>
                </a:solidFill>
              </a:rPr>
              <a:t>They can improve efficiency in the kitchen by almost 20 percent by starting food preparation an hour early and moving one of the work stations to the front of the house. After some discussion, the three of them realized that although the repositioning makes sense, it would probably cost them between Rs 20,000 and Rs 30,000, which they do not have. If their projections are correct, they might be able to afford it after they have made about Rs 350,000 in sales, </a:t>
            </a:r>
            <a:r>
              <a:rPr lang="en-US" dirty="0" err="1">
                <a:solidFill>
                  <a:schemeClr val="accent6">
                    <a:lumMod val="40000"/>
                    <a:lumOff val="60000"/>
                  </a:schemeClr>
                </a:solidFill>
              </a:rPr>
              <a:t>ie</a:t>
            </a:r>
            <a:r>
              <a:rPr lang="en-US" dirty="0">
                <a:solidFill>
                  <a:schemeClr val="accent6">
                    <a:lumMod val="40000"/>
                    <a:lumOff val="60000"/>
                  </a:schemeClr>
                </a:solidFill>
              </a:rPr>
              <a:t>., in three to four months, if all goes well</a:t>
            </a:r>
            <a:r>
              <a:rPr lang="en-US" dirty="0" smtClean="0">
                <a:solidFill>
                  <a:schemeClr val="accent6">
                    <a:lumMod val="40000"/>
                    <a:lumOff val="60000"/>
                  </a:schemeClr>
                </a:solidFill>
              </a:rPr>
              <a:t>.</a:t>
            </a:r>
          </a:p>
          <a:p>
            <a:pPr algn="just"/>
            <a:endParaRPr lang="en-US" dirty="0">
              <a:solidFill>
                <a:schemeClr val="accent6">
                  <a:lumMod val="40000"/>
                  <a:lumOff val="60000"/>
                </a:schemeClr>
              </a:solidFill>
            </a:endParaRPr>
          </a:p>
          <a:p>
            <a:pPr algn="just"/>
            <a:r>
              <a:rPr lang="en-US" dirty="0">
                <a:solidFill>
                  <a:schemeClr val="accent6">
                    <a:lumMod val="40000"/>
                    <a:lumOff val="60000"/>
                  </a:schemeClr>
                </a:solidFill>
              </a:rPr>
              <a:t>They opt to make minor adjustments to the system and refrain from expensive changes until they have seen how the first month’s sales and expenses look. “Here’s another way we can control our costs” says Sham. “I’ve come across a new management information system that can generate inventory reports, sales reports, and pricing charts. We can integrate the inventory reports and pricing data to project cost and make menu changes. I’ve also been looking at several different accounting software packages. I think the software our accountant recommended is the most suitable for our needs. There is a large pool of programmers who know that software, making it easier for us to obtain a consultant on short notice to tailor it to our operation.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4826" y="533400"/>
            <a:ext cx="3939668" cy="923330"/>
          </a:xfrm>
          <a:prstGeom prst="rect">
            <a:avLst/>
          </a:prstGeom>
          <a:ln/>
        </p:spPr>
        <p:style>
          <a:lnRef idx="1">
            <a:schemeClr val="accent4"/>
          </a:lnRef>
          <a:fillRef idx="3">
            <a:schemeClr val="accent4"/>
          </a:fillRef>
          <a:effectRef idx="2">
            <a:schemeClr val="accent4"/>
          </a:effectRef>
          <a:fontRef idx="minor">
            <a:schemeClr val="lt1"/>
          </a:fontRef>
        </p:style>
        <p:txBody>
          <a:bodyPr wrap="none" lIns="91440" tIns="45720" rIns="91440" bIns="45720">
            <a:spAutoFit/>
          </a:bodyPr>
          <a:lstStyle/>
          <a:p>
            <a:pPr algn="ctr"/>
            <a:r>
              <a:rPr lang="en-US" sz="5400" b="1" spc="200" dirty="0" smtClean="0">
                <a:ln w="29210">
                  <a:solidFill>
                    <a:schemeClr val="accent3">
                      <a:tint val="10000"/>
                    </a:schemeClr>
                  </a:solidFill>
                </a:ln>
                <a:solidFill>
                  <a:schemeClr val="accent6">
                    <a:lumMod val="40000"/>
                    <a:lumOff val="60000"/>
                  </a:schemeClr>
                </a:solidFill>
                <a:effectLst>
                  <a:innerShdw blurRad="50800" dist="50800" dir="8100000">
                    <a:srgbClr val="7D7D7D">
                      <a:alpha val="73000"/>
                    </a:srgbClr>
                  </a:innerShdw>
                </a:effectLst>
              </a:rPr>
              <a:t>Problems: </a:t>
            </a:r>
            <a:endParaRPr lang="en-US" sz="5400" b="1" cap="none" spc="200" dirty="0">
              <a:ln w="29210">
                <a:solidFill>
                  <a:schemeClr val="accent3">
                    <a:tint val="10000"/>
                  </a:schemeClr>
                </a:solidFill>
              </a:ln>
              <a:solidFill>
                <a:schemeClr val="accent6">
                  <a:lumMod val="40000"/>
                  <a:lumOff val="60000"/>
                </a:schemeClr>
              </a:solidFill>
              <a:effectLst>
                <a:innerShdw blurRad="50800" dist="50800" dir="8100000">
                  <a:srgbClr val="7D7D7D">
                    <a:alpha val="73000"/>
                  </a:srgbClr>
                </a:innerShdw>
              </a:effectLst>
            </a:endParaRPr>
          </a:p>
        </p:txBody>
      </p:sp>
      <p:sp>
        <p:nvSpPr>
          <p:cNvPr id="5" name="Rectangle 4"/>
          <p:cNvSpPr/>
          <p:nvPr/>
        </p:nvSpPr>
        <p:spPr>
          <a:xfrm>
            <a:off x="1066800" y="2133600"/>
            <a:ext cx="4572000" cy="646331"/>
          </a:xfrm>
          <a:prstGeom prst="rect">
            <a:avLst/>
          </a:prstGeom>
        </p:spPr>
        <p:txBody>
          <a:bodyPr>
            <a:spAutoFit/>
          </a:bodyPr>
          <a:lstStyle/>
          <a:p>
            <a:r>
              <a:rPr lang="en-US" dirty="0"/>
              <a:t>Don’t have enough knowledge in capital investments</a:t>
            </a:r>
          </a:p>
        </p:txBody>
      </p:sp>
      <p:sp>
        <p:nvSpPr>
          <p:cNvPr id="6" name="Rectangle 5"/>
          <p:cNvSpPr/>
          <p:nvPr/>
        </p:nvSpPr>
        <p:spPr>
          <a:xfrm>
            <a:off x="1143000" y="3276600"/>
            <a:ext cx="4572000" cy="646331"/>
          </a:xfrm>
          <a:prstGeom prst="rect">
            <a:avLst/>
          </a:prstGeom>
        </p:spPr>
        <p:txBody>
          <a:bodyPr>
            <a:spAutoFit/>
          </a:bodyPr>
          <a:lstStyle/>
          <a:p>
            <a:r>
              <a:rPr lang="en-US" dirty="0"/>
              <a:t>Too many responsibilities that can’t be balance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838200"/>
            <a:ext cx="2635658" cy="584775"/>
          </a:xfrm>
          <a:prstGeom prst="rect">
            <a:avLst/>
          </a:prstGeom>
        </p:spPr>
        <p:txBody>
          <a:bodyPr wrap="none">
            <a:spAutoFit/>
          </a:bodyPr>
          <a:lstStyle/>
          <a:p>
            <a:r>
              <a:rPr lang="en-US" sz="3200" dirty="0">
                <a:solidFill>
                  <a:schemeClr val="accent6">
                    <a:lumMod val="40000"/>
                    <a:lumOff val="60000"/>
                  </a:schemeClr>
                </a:solidFill>
              </a:rPr>
              <a:t>Skills </a:t>
            </a:r>
            <a:r>
              <a:rPr lang="en-US" sz="3200" dirty="0" smtClean="0">
                <a:solidFill>
                  <a:schemeClr val="accent6">
                    <a:lumMod val="40000"/>
                    <a:lumOff val="60000"/>
                  </a:schemeClr>
                </a:solidFill>
              </a:rPr>
              <a:t>needed</a:t>
            </a:r>
            <a:r>
              <a:rPr lang="en-US" dirty="0" smtClean="0"/>
              <a:t>: </a:t>
            </a:r>
            <a:endParaRPr lang="en-US" dirty="0"/>
          </a:p>
        </p:txBody>
      </p:sp>
      <p:sp>
        <p:nvSpPr>
          <p:cNvPr id="5" name="Rectangle 4"/>
          <p:cNvSpPr/>
          <p:nvPr/>
        </p:nvSpPr>
        <p:spPr>
          <a:xfrm>
            <a:off x="990600" y="2590800"/>
            <a:ext cx="7772400" cy="2308324"/>
          </a:xfrm>
          <a:prstGeom prst="rect">
            <a:avLst/>
          </a:prstGeom>
        </p:spPr>
        <p:txBody>
          <a:bodyPr wrap="square">
            <a:spAutoFit/>
          </a:bodyPr>
          <a:lstStyle/>
          <a:p>
            <a:pPr algn="ctr"/>
            <a:r>
              <a:rPr lang="en-US" sz="4800" dirty="0">
                <a:solidFill>
                  <a:schemeClr val="accent4">
                    <a:lumMod val="40000"/>
                    <a:lumOff val="60000"/>
                  </a:schemeClr>
                </a:solidFill>
                <a:latin typeface="Engravers MT" pitchFamily="18" charset="0"/>
              </a:rPr>
              <a:t>creativity and </a:t>
            </a:r>
            <a:r>
              <a:rPr lang="en-US" sz="4800" dirty="0" err="1">
                <a:solidFill>
                  <a:schemeClr val="accent4">
                    <a:lumMod val="40000"/>
                    <a:lumOff val="60000"/>
                  </a:schemeClr>
                </a:solidFill>
                <a:latin typeface="Engravers MT" pitchFamily="18" charset="0"/>
              </a:rPr>
              <a:t>intelectual</a:t>
            </a:r>
            <a:r>
              <a:rPr lang="en-US" sz="4800" dirty="0">
                <a:solidFill>
                  <a:schemeClr val="accent4">
                    <a:lumMod val="40000"/>
                    <a:lumOff val="60000"/>
                  </a:schemeClr>
                </a:solidFill>
                <a:latin typeface="Engravers MT" pitchFamily="18" charset="0"/>
              </a:rPr>
              <a:t> </a:t>
            </a:r>
            <a:r>
              <a:rPr lang="en-US" sz="4800" dirty="0" err="1">
                <a:solidFill>
                  <a:schemeClr val="accent4">
                    <a:lumMod val="40000"/>
                    <a:lumOff val="60000"/>
                  </a:schemeClr>
                </a:solidFill>
                <a:latin typeface="Engravers MT" pitchFamily="18" charset="0"/>
              </a:rPr>
              <a:t>curiousity</a:t>
            </a:r>
            <a:endParaRPr lang="en-US" sz="4800" dirty="0">
              <a:solidFill>
                <a:schemeClr val="accent4">
                  <a:lumMod val="40000"/>
                  <a:lumOff val="60000"/>
                </a:schemeClr>
              </a:solidFill>
              <a:latin typeface="Engravers MT"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1"/>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3000" y="1752600"/>
            <a:ext cx="7010399" cy="3046988"/>
          </a:xfrm>
          <a:prstGeom prst="rect">
            <a:avLst/>
          </a:prstGeom>
        </p:spPr>
        <p:txBody>
          <a:bodyPr wrap="square">
            <a:spAutoFit/>
          </a:bodyPr>
          <a:lstStyle/>
          <a:p>
            <a:pPr algn="ctr"/>
            <a:r>
              <a:rPr lang="en-US" sz="4800" dirty="0">
                <a:solidFill>
                  <a:schemeClr val="accent4">
                    <a:lumMod val="40000"/>
                    <a:lumOff val="60000"/>
                  </a:schemeClr>
                </a:solidFill>
                <a:latin typeface="Engravers MT" pitchFamily="18" charset="0"/>
                <a:ea typeface="Adobe Gothic Std B" pitchFamily="34" charset="-128"/>
              </a:rPr>
              <a:t>critical thinking and system thinking</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7800" y="1752600"/>
            <a:ext cx="6477000" cy="2800767"/>
          </a:xfrm>
          <a:prstGeom prst="rect">
            <a:avLst/>
          </a:prstGeom>
        </p:spPr>
        <p:txBody>
          <a:bodyPr wrap="square">
            <a:spAutoFit/>
          </a:bodyPr>
          <a:lstStyle/>
          <a:p>
            <a:pPr algn="ctr"/>
            <a:r>
              <a:rPr lang="en-US" sz="4400" dirty="0">
                <a:solidFill>
                  <a:schemeClr val="accent4">
                    <a:lumMod val="40000"/>
                    <a:lumOff val="60000"/>
                  </a:schemeClr>
                </a:solidFill>
                <a:latin typeface="Engravers MT" pitchFamily="18" charset="0"/>
              </a:rPr>
              <a:t>problem identification formulation and solution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2667000"/>
            <a:ext cx="8032690" cy="1446550"/>
          </a:xfrm>
          <a:prstGeom prst="rect">
            <a:avLst/>
          </a:prstGeom>
        </p:spPr>
        <p:txBody>
          <a:bodyPr wrap="square">
            <a:spAutoFit/>
          </a:bodyPr>
          <a:lstStyle/>
          <a:p>
            <a:pPr algn="ctr"/>
            <a:r>
              <a:rPr lang="en-US" sz="4400" dirty="0">
                <a:solidFill>
                  <a:schemeClr val="accent4">
                    <a:lumMod val="40000"/>
                    <a:lumOff val="60000"/>
                  </a:schemeClr>
                </a:solidFill>
                <a:latin typeface="Engravers MT" pitchFamily="18" charset="0"/>
              </a:rPr>
              <a:t>accountability and adaptability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2133600"/>
            <a:ext cx="8305800" cy="2123658"/>
          </a:xfrm>
          <a:prstGeom prst="rect">
            <a:avLst/>
          </a:prstGeom>
        </p:spPr>
        <p:txBody>
          <a:bodyPr wrap="square">
            <a:spAutoFit/>
          </a:bodyPr>
          <a:lstStyle/>
          <a:p>
            <a:pPr algn="ctr"/>
            <a:r>
              <a:rPr lang="en-US" sz="4400" dirty="0">
                <a:solidFill>
                  <a:schemeClr val="accent4">
                    <a:lumMod val="40000"/>
                    <a:lumOff val="60000"/>
                  </a:schemeClr>
                </a:solidFill>
                <a:latin typeface="Engravers MT" pitchFamily="18" charset="0"/>
              </a:rPr>
              <a:t>interpersonal and collaborative skills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2">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227</TotalTime>
  <Words>308</Words>
  <Application>Microsoft Office PowerPoint</Application>
  <PresentationFormat>On-screen Show (4:3)</PresentationFormat>
  <Paragraphs>22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Flow</vt:lpstr>
      <vt:lpstr>Slide 1</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Berni</dc:creator>
  <cp:lastModifiedBy>Berni</cp:lastModifiedBy>
  <cp:revision>23</cp:revision>
  <dcterms:created xsi:type="dcterms:W3CDTF">2012-06-27T13:14:33Z</dcterms:created>
  <dcterms:modified xsi:type="dcterms:W3CDTF">2012-06-27T17:01:40Z</dcterms:modified>
</cp:coreProperties>
</file>